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8406"/>
    <a:srgbClr val="813763"/>
    <a:srgbClr val="C4D42C"/>
    <a:srgbClr val="FFFF00"/>
    <a:srgbClr val="FFFF99"/>
    <a:srgbClr val="FF7C80"/>
    <a:srgbClr val="00FFFF"/>
    <a:srgbClr val="A6A200"/>
    <a:srgbClr val="CCFF3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2" autoAdjust="0"/>
    <p:restoredTop sz="94676" autoAdjust="0"/>
  </p:normalViewPr>
  <p:slideViewPr>
    <p:cSldViewPr>
      <p:cViewPr varScale="1">
        <p:scale>
          <a:sx n="139" d="100"/>
          <a:sy n="139" d="100"/>
        </p:scale>
        <p:origin x="402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Anatomy_and_physiology_of_animals_A_hair-cs.jpg" TargetMode="External"/><Relationship Id="rId2" Type="http://schemas.openxmlformats.org/officeDocument/2006/relationships/hyperlink" Target="http://www.biolib.cz/cz/taxonimage/id2148/?taxonid=22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fici.cz/profily/fotografie/5401/4336/350321/" TargetMode="External"/><Relationship Id="rId5" Type="http://schemas.openxmlformats.org/officeDocument/2006/relationships/hyperlink" Target="http://cs.wikipedia.org/wiki/Anatomie_ko%C4%8Dky_dom%C3%A1c%C3%AD" TargetMode="External"/><Relationship Id="rId4" Type="http://schemas.openxmlformats.org/officeDocument/2006/relationships/hyperlink" Target="http://neviditelnypes.lidovky.cz/rozhlednik-spravne-krmeni-psu-a-kocek-2-dyk-/p_zviretnik.asp?c=A081007_182226_p_zviretnik_d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36103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28.1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avci – stavba těla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Michal Burian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Picture 5" descr="C:\Users\mik\AppData\Local\Microsoft\Windows\Temporary Internet Files\Content.IE5\XSJ3N8SY\MP90026296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722" y="2252385"/>
            <a:ext cx="2242008" cy="22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ik\AppData\Local\Microsoft\Windows\Temporary Internet Files\Content.IE5\9DJAQMI8\MP90026293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72902"/>
            <a:ext cx="1330976" cy="186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ik\AppData\Local\Microsoft\Windows\Temporary Internet Files\Content.IE5\IKAMWYAL\MP900262625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478" y="1886977"/>
            <a:ext cx="1738522" cy="26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ik\AppData\Local\Microsoft\Windows\Temporary Internet Files\Content.IE5\XSJ3N8SY\MP900406707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46997"/>
            <a:ext cx="1999692" cy="133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mik\AppData\Local\Microsoft\Windows\Temporary Internet Files\Content.IE5\G27A8A87\MP900406865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438" y="737014"/>
            <a:ext cx="2081784" cy="31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mik\AppData\Local\Microsoft\Windows\Temporary Internet Files\Content.IE5\XSJ3N8SY\MP900262568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003" y="3048313"/>
            <a:ext cx="2262350" cy="151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mik\AppData\Local\Microsoft\Windows\Temporary Internet Files\Content.IE5\9DJAQMI8\MP900262553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212" y="1046997"/>
            <a:ext cx="1728192" cy="215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C:\Users\mik\AppData\Local\Microsoft\Windows\Temporary Internet Files\Content.IE5\9DJAQMI8\MP900403838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29" y="1985629"/>
            <a:ext cx="1729274" cy="259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48038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5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Michal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Burian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Stavba těla savců, části orgánových soustav – srdce, mozek, plíce, ledvina, žaludek, střeva, atd.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vnější i vnitřní stavbou těla savců, popisující jednotlivé orgánové soustavy a jejich význam, ukazující odlišnosti mezi některými savci.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117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Výbuch 1 14"/>
          <p:cNvSpPr/>
          <p:nvPr/>
        </p:nvSpPr>
        <p:spPr>
          <a:xfrm>
            <a:off x="5262992" y="480437"/>
            <a:ext cx="2184835" cy="837882"/>
          </a:xfrm>
          <a:prstGeom prst="irregularSeal1">
            <a:avLst/>
          </a:prstGeom>
          <a:solidFill>
            <a:srgbClr val="00FFFF"/>
          </a:solidFill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ypický savec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419896" y="3457532"/>
            <a:ext cx="2051055" cy="307777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Existuje mnoho výjimek.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6" name="Obrázek 2055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371" y="1505051"/>
            <a:ext cx="2304581" cy="1913338"/>
          </a:xfrm>
          <a:prstGeom prst="rect">
            <a:avLst/>
          </a:prstGeom>
        </p:spPr>
      </p:pic>
      <p:sp>
        <p:nvSpPr>
          <p:cNvPr id="73" name="Zaoblený obdélník 72"/>
          <p:cNvSpPr/>
          <p:nvPr/>
        </p:nvSpPr>
        <p:spPr>
          <a:xfrm>
            <a:off x="8374835" y="1708843"/>
            <a:ext cx="775664" cy="26417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hlava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Přímá spojnice 73"/>
          <p:cNvCxnSpPr>
            <a:stCxn id="73" idx="2"/>
          </p:cNvCxnSpPr>
          <p:nvPr/>
        </p:nvCxnSpPr>
        <p:spPr>
          <a:xfrm flipH="1">
            <a:off x="8281303" y="1973020"/>
            <a:ext cx="481364" cy="516319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aoblený obdélník 74"/>
          <p:cNvSpPr/>
          <p:nvPr/>
        </p:nvSpPr>
        <p:spPr>
          <a:xfrm>
            <a:off x="7893471" y="1008495"/>
            <a:ext cx="775664" cy="26417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krk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Přímá spojnice 75"/>
          <p:cNvCxnSpPr>
            <a:stCxn id="75" idx="2"/>
          </p:cNvCxnSpPr>
          <p:nvPr/>
        </p:nvCxnSpPr>
        <p:spPr>
          <a:xfrm flipH="1">
            <a:off x="8023325" y="1272672"/>
            <a:ext cx="257978" cy="81469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aoblený obdélník 76"/>
          <p:cNvSpPr/>
          <p:nvPr/>
        </p:nvSpPr>
        <p:spPr>
          <a:xfrm>
            <a:off x="6355410" y="1083363"/>
            <a:ext cx="1388321" cy="26417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podlouhlý trup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Přímá spojnice 77"/>
          <p:cNvCxnSpPr>
            <a:stCxn id="77" idx="2"/>
          </p:cNvCxnSpPr>
          <p:nvPr/>
        </p:nvCxnSpPr>
        <p:spPr>
          <a:xfrm>
            <a:off x="7049571" y="1347540"/>
            <a:ext cx="135411" cy="49392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aoblený obdélník 78"/>
          <p:cNvSpPr/>
          <p:nvPr/>
        </p:nvSpPr>
        <p:spPr>
          <a:xfrm>
            <a:off x="7827930" y="3061044"/>
            <a:ext cx="1177881" cy="26417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 končetiny</a:t>
            </a:r>
            <a:endParaRPr lang="cs-CZ" sz="1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Zaoblený obdélník 80"/>
          <p:cNvSpPr/>
          <p:nvPr/>
        </p:nvSpPr>
        <p:spPr>
          <a:xfrm>
            <a:off x="5549633" y="1330324"/>
            <a:ext cx="775664" cy="26417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ocas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Přímá spojnice 81"/>
          <p:cNvCxnSpPr>
            <a:stCxn id="81" idx="2"/>
          </p:cNvCxnSpPr>
          <p:nvPr/>
        </p:nvCxnSpPr>
        <p:spPr>
          <a:xfrm>
            <a:off x="5937465" y="1594501"/>
            <a:ext cx="356816" cy="49286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1" name="Kříž 2070"/>
          <p:cNvSpPr/>
          <p:nvPr/>
        </p:nvSpPr>
        <p:spPr>
          <a:xfrm rot="19058409">
            <a:off x="5887344" y="3383779"/>
            <a:ext cx="457058" cy="455279"/>
          </a:xfrm>
          <a:prstGeom prst="plus">
            <a:avLst>
              <a:gd name="adj" fmla="val 43750"/>
            </a:avLst>
          </a:prstGeom>
          <a:solidFill>
            <a:srgbClr val="C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72" name="Obrázek 20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58" y="3931243"/>
            <a:ext cx="1464613" cy="705184"/>
          </a:xfrm>
          <a:prstGeom prst="rect">
            <a:avLst/>
          </a:prstGeom>
        </p:spPr>
      </p:pic>
      <p:pic>
        <p:nvPicPr>
          <p:cNvPr id="2074" name="Picture 9" descr="C:\Users\mik\AppData\Local\Microsoft\Windows\Temporary Internet Files\Content.IE5\9DJAQMI8\MP90040126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886" y="4309999"/>
            <a:ext cx="1219845" cy="81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10" descr="C:\Users\mik\AppData\Local\Microsoft\Windows\Temporary Internet Files\Content.IE5\VEJCD5XY\MP90026282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089" y="3921222"/>
            <a:ext cx="1303722" cy="8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Zaoblený obdélník 105"/>
          <p:cNvSpPr/>
          <p:nvPr/>
        </p:nvSpPr>
        <p:spPr>
          <a:xfrm>
            <a:off x="2055621" y="2489339"/>
            <a:ext cx="1355179" cy="738951"/>
          </a:xfrm>
          <a:prstGeom prst="roundRect">
            <a:avLst/>
          </a:prstGeom>
          <a:solidFill>
            <a:srgbClr val="FFFF00"/>
          </a:solidFill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b="1" dirty="0" smtClean="0">
                <a:solidFill>
                  <a:srgbClr val="8137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SAVCI</a:t>
            </a:r>
          </a:p>
          <a:p>
            <a:pPr algn="ctr"/>
            <a:endParaRPr lang="cs-CZ" sz="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ovéPole 106"/>
          <p:cNvSpPr txBox="1"/>
          <p:nvPr/>
        </p:nvSpPr>
        <p:spPr>
          <a:xfrm>
            <a:off x="959834" y="1193651"/>
            <a:ext cx="1819494" cy="307777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Patří mezi obratlovce.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ovéPole 108"/>
          <p:cNvSpPr txBox="1"/>
          <p:nvPr/>
        </p:nvSpPr>
        <p:spPr>
          <a:xfrm>
            <a:off x="3975833" y="2340051"/>
            <a:ext cx="1817793" cy="523220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Trávicí systém mají z velké části jako ptáci.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ovéPole 109"/>
          <p:cNvSpPr txBox="1"/>
          <p:nvPr/>
        </p:nvSpPr>
        <p:spPr>
          <a:xfrm>
            <a:off x="3296029" y="3921222"/>
            <a:ext cx="1708019" cy="307777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Jsou to konzumenti.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ovéPole 110"/>
          <p:cNvSpPr txBox="1"/>
          <p:nvPr/>
        </p:nvSpPr>
        <p:spPr>
          <a:xfrm>
            <a:off x="2929094" y="1193651"/>
            <a:ext cx="1609070" cy="307777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Rodí živá mláďata.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ovéPole 111"/>
          <p:cNvSpPr txBox="1"/>
          <p:nvPr/>
        </p:nvSpPr>
        <p:spPr>
          <a:xfrm>
            <a:off x="59347" y="2413926"/>
            <a:ext cx="1513726" cy="523220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Osou těla je páteř složená z obratlů.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ovéPole 112"/>
          <p:cNvSpPr txBox="1"/>
          <p:nvPr/>
        </p:nvSpPr>
        <p:spPr>
          <a:xfrm>
            <a:off x="3685712" y="1649451"/>
            <a:ext cx="1704905" cy="523220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Mláďata po narození sají mateřské mléko.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ovéPole 113"/>
          <p:cNvSpPr txBox="1"/>
          <p:nvPr/>
        </p:nvSpPr>
        <p:spPr>
          <a:xfrm>
            <a:off x="138292" y="3193133"/>
            <a:ext cx="1355835" cy="523220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 povrchu těla má většina srst.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ovéPole 114"/>
          <p:cNvSpPr txBox="1"/>
          <p:nvPr/>
        </p:nvSpPr>
        <p:spPr>
          <a:xfrm>
            <a:off x="164871" y="1649451"/>
            <a:ext cx="1704710" cy="523220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 pohybu jim slouží kostra a svaly.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ovéPole 117"/>
          <p:cNvSpPr txBox="1"/>
          <p:nvPr/>
        </p:nvSpPr>
        <p:spPr>
          <a:xfrm>
            <a:off x="311661" y="3894500"/>
            <a:ext cx="1743960" cy="523220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Mají srdce rozdělené na 2 síně a 2 komory.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ovéPole 118"/>
          <p:cNvSpPr txBox="1"/>
          <p:nvPr/>
        </p:nvSpPr>
        <p:spPr>
          <a:xfrm>
            <a:off x="2113620" y="4328650"/>
            <a:ext cx="1450267" cy="307777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Dýchají plícemi.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ovéPole 120"/>
          <p:cNvSpPr txBox="1"/>
          <p:nvPr/>
        </p:nvSpPr>
        <p:spPr>
          <a:xfrm>
            <a:off x="3975833" y="3061044"/>
            <a:ext cx="1817793" cy="523220"/>
          </a:xfrm>
          <a:prstGeom prst="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Červené krvinky obsahují hemoglobin.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3" name="Přímá spojnice 122"/>
          <p:cNvCxnSpPr>
            <a:stCxn id="106" idx="0"/>
            <a:endCxn id="111" idx="2"/>
          </p:cNvCxnSpPr>
          <p:nvPr/>
        </p:nvCxnSpPr>
        <p:spPr>
          <a:xfrm flipV="1">
            <a:off x="2733211" y="1501428"/>
            <a:ext cx="1000418" cy="987911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nice 123"/>
          <p:cNvCxnSpPr>
            <a:stCxn id="106" idx="0"/>
            <a:endCxn id="113" idx="1"/>
          </p:cNvCxnSpPr>
          <p:nvPr/>
        </p:nvCxnSpPr>
        <p:spPr>
          <a:xfrm flipV="1">
            <a:off x="2733211" y="1911061"/>
            <a:ext cx="952501" cy="578278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nice 124"/>
          <p:cNvCxnSpPr>
            <a:stCxn id="106" idx="3"/>
            <a:endCxn id="121" idx="1"/>
          </p:cNvCxnSpPr>
          <p:nvPr/>
        </p:nvCxnSpPr>
        <p:spPr>
          <a:xfrm>
            <a:off x="3410800" y="2858815"/>
            <a:ext cx="565033" cy="463839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nice 125"/>
          <p:cNvCxnSpPr>
            <a:stCxn id="106" idx="2"/>
            <a:endCxn id="110" idx="0"/>
          </p:cNvCxnSpPr>
          <p:nvPr/>
        </p:nvCxnSpPr>
        <p:spPr>
          <a:xfrm>
            <a:off x="2733211" y="3228290"/>
            <a:ext cx="1416828" cy="692932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nice 126"/>
          <p:cNvCxnSpPr>
            <a:stCxn id="106" idx="2"/>
            <a:endCxn id="119" idx="0"/>
          </p:cNvCxnSpPr>
          <p:nvPr/>
        </p:nvCxnSpPr>
        <p:spPr>
          <a:xfrm>
            <a:off x="2733211" y="3228290"/>
            <a:ext cx="105543" cy="1100360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nice 127"/>
          <p:cNvCxnSpPr>
            <a:stCxn id="118" idx="0"/>
            <a:endCxn id="106" idx="2"/>
          </p:cNvCxnSpPr>
          <p:nvPr/>
        </p:nvCxnSpPr>
        <p:spPr>
          <a:xfrm flipV="1">
            <a:off x="1183641" y="3228290"/>
            <a:ext cx="1549570" cy="666210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Přímá spojnice 128"/>
          <p:cNvCxnSpPr>
            <a:stCxn id="114" idx="3"/>
            <a:endCxn id="106" idx="1"/>
          </p:cNvCxnSpPr>
          <p:nvPr/>
        </p:nvCxnSpPr>
        <p:spPr>
          <a:xfrm flipV="1">
            <a:off x="1494127" y="2858815"/>
            <a:ext cx="561494" cy="595928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Přímá spojnice 129"/>
          <p:cNvCxnSpPr>
            <a:stCxn id="112" idx="3"/>
            <a:endCxn id="106" idx="1"/>
          </p:cNvCxnSpPr>
          <p:nvPr/>
        </p:nvCxnSpPr>
        <p:spPr>
          <a:xfrm>
            <a:off x="1573073" y="2675536"/>
            <a:ext cx="482548" cy="183279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Přímá spojnice 130"/>
          <p:cNvCxnSpPr>
            <a:stCxn id="115" idx="3"/>
            <a:endCxn id="106" idx="0"/>
          </p:cNvCxnSpPr>
          <p:nvPr/>
        </p:nvCxnSpPr>
        <p:spPr>
          <a:xfrm>
            <a:off x="1869581" y="1911061"/>
            <a:ext cx="863630" cy="578278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/>
          <p:cNvCxnSpPr>
            <a:stCxn id="107" idx="2"/>
            <a:endCxn id="106" idx="0"/>
          </p:cNvCxnSpPr>
          <p:nvPr/>
        </p:nvCxnSpPr>
        <p:spPr>
          <a:xfrm>
            <a:off x="1869581" y="1501428"/>
            <a:ext cx="863630" cy="987911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Přímá spojnice 153"/>
          <p:cNvCxnSpPr>
            <a:stCxn id="106" idx="3"/>
            <a:endCxn id="109" idx="1"/>
          </p:cNvCxnSpPr>
          <p:nvPr/>
        </p:nvCxnSpPr>
        <p:spPr>
          <a:xfrm flipV="1">
            <a:off x="3410800" y="2601661"/>
            <a:ext cx="565033" cy="257154"/>
          </a:xfrm>
          <a:prstGeom prst="line">
            <a:avLst/>
          </a:prstGeom>
          <a:ln w="38100">
            <a:solidFill>
              <a:srgbClr val="3084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2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2071" grpId="0" animBg="1"/>
      <p:bldP spid="107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8" grpId="0" animBg="1"/>
      <p:bldP spid="119" grpId="0" animBg="1"/>
      <p:bldP spid="1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492443"/>
            <a:ext cx="5148064" cy="59406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28.3 Jaké další věci se dozvíme?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63" y="1591602"/>
            <a:ext cx="3745463" cy="2804295"/>
          </a:xfrm>
          <a:prstGeom prst="rect">
            <a:avLst/>
          </a:prstGeom>
        </p:spPr>
      </p:pic>
      <p:sp>
        <p:nvSpPr>
          <p:cNvPr id="57" name="TextovéPole 56"/>
          <p:cNvSpPr txBox="1"/>
          <p:nvPr/>
        </p:nvSpPr>
        <p:spPr>
          <a:xfrm>
            <a:off x="2925503" y="1936285"/>
            <a:ext cx="1635864" cy="492443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u="sng" dirty="0">
                <a:latin typeface="Times New Roman" pitchFamily="18" charset="0"/>
                <a:cs typeface="Times New Roman" pitchFamily="18" charset="0"/>
              </a:rPr>
              <a:t>KŮŽE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 části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pokožka +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škára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1613" y="1154546"/>
            <a:ext cx="153011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rgbClr val="813763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Povrch těla - srst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619671" y="999215"/>
            <a:ext cx="3251223" cy="861774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srst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pomáhá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udržovat stálou 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tělesnou teplotu</a:t>
            </a:r>
            <a:endParaRPr lang="cs-CZ" sz="1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ochranné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zbarvení</a:t>
            </a:r>
          </a:p>
          <a:p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pesíky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dlouhé, řídké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podsada (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jemné, husté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línání - obvykle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2x 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ročně</a:t>
            </a:r>
            <a:endParaRPr lang="cs-CZ" sz="1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3461400" y="3109967"/>
            <a:ext cx="1655391" cy="861774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i="1" u="sng" dirty="0">
                <a:latin typeface="Times New Roman" pitchFamily="18" charset="0"/>
                <a:cs typeface="Times New Roman" pitchFamily="18" charset="0"/>
              </a:rPr>
              <a:t>škára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pod pokožkou, obsahuje hustou síť cévek =&gt; prokrvování,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vyživování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4143" y="2090174"/>
            <a:ext cx="1188968" cy="677108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i="1" u="sng" dirty="0" smtClean="0">
                <a:latin typeface="Times New Roman" pitchFamily="18" charset="0"/>
                <a:cs typeface="Times New Roman" pitchFamily="18" charset="0"/>
              </a:rPr>
              <a:t>pokožka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- je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 povrchu, chrání, obnovuje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31613" y="4312503"/>
            <a:ext cx="4839281" cy="8309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* z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kůže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vyrůstají – nehty, drápy, kopyta, chlupy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* zvláštními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chlupy jsou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hmatové vousy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(pes),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ostny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(ježek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* někdy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chlupy chybí zcela (delfín), někdy jsou jen pesíky (tuleň)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* co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nahrazuje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fci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srsti u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tuleně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velryby, atp.? </a:t>
            </a:r>
            <a:r>
              <a:rPr lang="cs-CZ" sz="1200" b="1" i="1" dirty="0" smtClean="0">
                <a:latin typeface="Times New Roman" pitchFamily="18" charset="0"/>
                <a:cs typeface="Times New Roman" pitchFamily="18" charset="0"/>
              </a:rPr>
              <a:t>Silná tuková </a:t>
            </a:r>
            <a:r>
              <a:rPr lang="cs-CZ" sz="1200" b="1" i="1" dirty="0">
                <a:latin typeface="Times New Roman" pitchFamily="18" charset="0"/>
                <a:cs typeface="Times New Roman" pitchFamily="18" charset="0"/>
              </a:rPr>
              <a:t>vrstva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pod kůží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5064797" y="691438"/>
            <a:ext cx="1955475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rgbClr val="813763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Kostra a svaly - pohyb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89" y="1050919"/>
            <a:ext cx="3963711" cy="3237986"/>
          </a:xfrm>
          <a:prstGeom prst="rect">
            <a:avLst/>
          </a:prstGeom>
        </p:spPr>
      </p:pic>
      <p:sp>
        <p:nvSpPr>
          <p:cNvPr id="70" name="TextovéPole 69"/>
          <p:cNvSpPr txBox="1"/>
          <p:nvPr/>
        </p:nvSpPr>
        <p:spPr>
          <a:xfrm>
            <a:off x="5116792" y="1086246"/>
            <a:ext cx="665487" cy="276999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lebka</a:t>
            </a:r>
            <a:endParaRPr lang="cs-CZ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4695404" y="2317896"/>
            <a:ext cx="1508262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všichni savci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mají 7 krčních obratlů (myš i žirafa)</a:t>
            </a:r>
            <a:endParaRPr lang="cs-CZ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6627120" y="1377613"/>
            <a:ext cx="2304257" cy="461665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páteř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z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obratlů – 5 částí 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krční</a:t>
            </a:r>
            <a:r>
              <a:rPr lang="cs-CZ" sz="12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hrudní, bederní, křížová a </a:t>
            </a:r>
            <a:r>
              <a:rPr lang="cs-CZ" sz="1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ocasní</a:t>
            </a:r>
            <a:endParaRPr lang="cs-CZ" sz="1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Přímá spojnice 72"/>
          <p:cNvCxnSpPr>
            <a:stCxn id="71" idx="0"/>
          </p:cNvCxnSpPr>
          <p:nvPr/>
        </p:nvCxnSpPr>
        <p:spPr>
          <a:xfrm flipV="1">
            <a:off x="5449535" y="1860989"/>
            <a:ext cx="754131" cy="45690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6902136" y="2964227"/>
            <a:ext cx="1387576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na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hrudní obratle jsou připojena </a:t>
            </a:r>
            <a:r>
              <a:rPr lang="cs-CZ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žebra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=› vytváří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hrudní koš 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 chrání důležité vnitřní orgány</a:t>
            </a:r>
            <a:endParaRPr lang="cs-CZ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Přímá spojnice 84"/>
          <p:cNvCxnSpPr>
            <a:endCxn id="75" idx="0"/>
          </p:cNvCxnSpPr>
          <p:nvPr/>
        </p:nvCxnSpPr>
        <p:spPr>
          <a:xfrm>
            <a:off x="7028257" y="2479480"/>
            <a:ext cx="567667" cy="48474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4932040" y="4250948"/>
            <a:ext cx="4211960" cy="89255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kosterní svalstvo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ke kostře připojeno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šlachami, umožňuje pohyb</a:t>
            </a:r>
            <a:endParaRPr lang="cs-CZ" sz="13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zvláštní 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sval jen u savců – </a:t>
            </a:r>
            <a:r>
              <a:rPr lang="cs-CZ" sz="13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bránice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plochý sval, odděluje hrudní a břišní dutinu, patří mezi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hlavní dýchací svaly</a:t>
            </a:r>
            <a:endParaRPr lang="cs-CZ" sz="13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478367" y="1027455"/>
            <a:ext cx="2601761" cy="276999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Znakem savců jsou 3 sluchové kůstky.</a:t>
            </a:r>
            <a:r>
              <a:rPr lang="cs-CZ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Přímá spojnice 25"/>
          <p:cNvCxnSpPr/>
          <p:nvPr/>
        </p:nvCxnSpPr>
        <p:spPr>
          <a:xfrm flipV="1">
            <a:off x="6042534" y="1165955"/>
            <a:ext cx="435833" cy="26414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0" grpId="0" animBg="1"/>
      <p:bldP spid="71" grpId="0" animBg="1"/>
      <p:bldP spid="72" grpId="0" animBg="1"/>
      <p:bldP spid="75" grpId="0" animBg="1"/>
      <p:bldP spid="92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95192"/>
            <a:ext cx="565652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28.4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alší části vnitřní stavby těla savců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6732240" y="1940050"/>
            <a:ext cx="2411760" cy="69249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3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slepé střevo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u 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některých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savců (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býložravci) plní významnou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roli - obsahuje </a:t>
            </a:r>
            <a:r>
              <a:rPr lang="cs-CZ" sz="13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bakterie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štěpící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škrob</a:t>
            </a:r>
            <a:endParaRPr lang="cs-CZ" sz="13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935931" y="4320526"/>
            <a:ext cx="3017644" cy="492443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3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okonalé </a:t>
            </a:r>
            <a:r>
              <a:rPr lang="cs-CZ" sz="13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dýchání a krevní oběh zaručují stálou tělní teplotu okolo 36-39 </a:t>
            </a:r>
            <a:r>
              <a:rPr lang="cs-CZ" sz="1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°C.</a:t>
            </a:r>
            <a:endParaRPr lang="cs-CZ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609956" y="551797"/>
            <a:ext cx="2497459" cy="874922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25000"/>
                  <a:tint val="66000"/>
                  <a:satMod val="160000"/>
                </a:schemeClr>
              </a:gs>
              <a:gs pos="50000">
                <a:schemeClr val="bg2">
                  <a:lumMod val="25000"/>
                  <a:tint val="44500"/>
                  <a:satMod val="160000"/>
                </a:schemeClr>
              </a:gs>
              <a:gs pos="100000">
                <a:schemeClr val="bg2">
                  <a:lumMod val="2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Typy zubů a jejich funkce</a:t>
            </a:r>
          </a:p>
          <a:p>
            <a:r>
              <a:rPr lang="cs-CZ" sz="1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ezáky </a:t>
            </a:r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ukusování</a:t>
            </a:r>
            <a:endParaRPr lang="cs-CZ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pičáky </a:t>
            </a:r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usmrcení, přidržování</a:t>
            </a:r>
            <a:endParaRPr lang="cs-CZ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třenové </a:t>
            </a:r>
            <a:r>
              <a:rPr lang="cs-CZ" sz="1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stoličky </a:t>
            </a:r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rozmělňování </a:t>
            </a:r>
            <a:endParaRPr lang="cs-CZ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6746438" y="1473981"/>
            <a:ext cx="2337691" cy="41885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žaludek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potravu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rozkládají - žaludeční 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šťávy a </a:t>
            </a:r>
            <a:r>
              <a:rPr lang="cs-CZ" sz="13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tráv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enzymy</a:t>
            </a:r>
            <a:endParaRPr lang="cs-CZ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6825100" y="2681242"/>
            <a:ext cx="2196643" cy="47146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tenké </a:t>
            </a:r>
            <a:r>
              <a:rPr lang="cs-CZ" sz="13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střevo </a:t>
            </a:r>
            <a:r>
              <a:rPr lang="cs-CZ" sz="1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zde se </a:t>
            </a:r>
            <a:r>
              <a:rPr lang="cs-CZ" sz="13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živiny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z potravy </a:t>
            </a:r>
            <a:r>
              <a:rPr lang="cs-CZ" sz="13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vstřebávají do krve</a:t>
            </a:r>
            <a:endParaRPr lang="cs-CZ" sz="13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6825100" y="3193631"/>
            <a:ext cx="2206202" cy="111101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tlusté </a:t>
            </a:r>
            <a:r>
              <a:rPr lang="cs-CZ" sz="13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střevo </a:t>
            </a:r>
            <a:r>
              <a:rPr lang="cs-CZ" sz="1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3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vstřebávání </a:t>
            </a:r>
            <a:r>
              <a:rPr lang="cs-CZ" sz="13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vody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do těla =›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zahušťování 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potravy a k shromažďování zbytků v </a:t>
            </a:r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konečníku </a:t>
            </a:r>
            <a:r>
              <a:rPr lang="cs-CZ" sz="13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vyluč. stolice  - řitním otvorem</a:t>
            </a:r>
            <a:endParaRPr lang="cs-CZ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214" y="1873736"/>
            <a:ext cx="4757268" cy="2460187"/>
          </a:xfrm>
          <a:prstGeom prst="rect">
            <a:avLst/>
          </a:prstGeom>
        </p:spPr>
      </p:pic>
      <p:sp>
        <p:nvSpPr>
          <p:cNvPr id="41" name="TextovéPole 40"/>
          <p:cNvSpPr txBox="1"/>
          <p:nvPr/>
        </p:nvSpPr>
        <p:spPr>
          <a:xfrm>
            <a:off x="7000147" y="4379097"/>
            <a:ext cx="2014626" cy="6924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 vylučování moči, vzniklé v ledvinách filtrací krve, slouží močová trubice.</a:t>
            </a:r>
          </a:p>
        </p:txBody>
      </p:sp>
      <p:sp>
        <p:nvSpPr>
          <p:cNvPr id="42" name="Zaoblený obdélník 41"/>
          <p:cNvSpPr/>
          <p:nvPr/>
        </p:nvSpPr>
        <p:spPr>
          <a:xfrm>
            <a:off x="78552" y="3679591"/>
            <a:ext cx="2987824" cy="458594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>
            <a:solidFill>
              <a:srgbClr val="0070C0"/>
            </a:solidFill>
          </a:ln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 výměně vzduchu z plic do krve a zpět dochází v </a:t>
            </a:r>
            <a:r>
              <a:rPr lang="cs-C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plicních sklípcích. </a:t>
            </a:r>
            <a:endParaRPr lang="cs-CZ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4673" y="4138185"/>
            <a:ext cx="3559477" cy="292388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srdce je krev vedena žílami a 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ze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srdce tepnami.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0" y="4478047"/>
            <a:ext cx="3902304" cy="292388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Největší cévou všech savců - tepna – 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aorta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(srdečnice).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78552" y="4812969"/>
            <a:ext cx="6746548" cy="29039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>
            <a:solidFill>
              <a:srgbClr val="0070C0"/>
            </a:solidFill>
          </a:ln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Vlásečnice</a:t>
            </a:r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 1 vrstva buněk </a:t>
            </a:r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přes jejich stěny dochází k výměně plynů mezi krví a </a:t>
            </a:r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tkáněmi.</a:t>
            </a:r>
            <a:endParaRPr lang="cs-CZ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4672" y="2501134"/>
            <a:ext cx="2071452" cy="69249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Samčí pohlavní ústrojí – </a:t>
            </a:r>
            <a:r>
              <a:rPr lang="cs-CZ" sz="1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varlata</a:t>
            </a:r>
            <a:r>
              <a:rPr lang="cs-C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produkují spermie nesoucí gen. </a:t>
            </a:r>
            <a:r>
              <a:rPr lang="cs-CZ" sz="1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nformaci.</a:t>
            </a:r>
            <a:endParaRPr lang="cs-CZ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2162" y="1380721"/>
            <a:ext cx="2729638" cy="109260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3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Samičí pohlavní ústrojí – </a:t>
            </a:r>
            <a:r>
              <a:rPr lang="cs-CZ" sz="13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vaječníky</a:t>
            </a:r>
            <a:r>
              <a:rPr lang="cs-CZ" sz="13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produkují vajíčka – ta se po uzrání uvolňují a vejcovodem postupují do dělohy – v případě oplodnění spermií dojde k uhnízdění v děloze.</a:t>
            </a:r>
            <a:endParaRPr lang="cs-CZ" sz="13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14672" y="3193631"/>
            <a:ext cx="2619409" cy="437461"/>
          </a:xfrm>
          <a:prstGeom prst="round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ýchání</a:t>
            </a:r>
            <a:r>
              <a:rPr lang="cs-CZ" sz="1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výživu a </a:t>
            </a:r>
            <a:r>
              <a:rPr lang="cs-C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vylučování zajišťuje plodu </a:t>
            </a:r>
            <a:r>
              <a:rPr lang="cs-CZ" sz="1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placenta.</a:t>
            </a:r>
            <a:endParaRPr lang="cs-CZ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51242" y="902305"/>
            <a:ext cx="6186023" cy="426397"/>
          </a:xfrm>
          <a:prstGeom prst="roundRect">
            <a:avLst/>
          </a:prstGeom>
          <a:solidFill>
            <a:srgbClr val="308406"/>
          </a:solidFill>
          <a:ln w="28575">
            <a:solidFill>
              <a:schemeClr val="tx2"/>
            </a:solidFill>
          </a:ln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částí  mozku - 1. </a:t>
            </a:r>
            <a:r>
              <a:rPr lang="cs-CZ" sz="13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koncový </a:t>
            </a:r>
            <a:r>
              <a:rPr lang="cs-CZ" sz="13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(velký) m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.- největší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rýhovaný povrch (závity)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13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cs-CZ" sz="1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3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šedá </a:t>
            </a:r>
            <a:r>
              <a:rPr lang="cs-CZ" sz="13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kůra </a:t>
            </a:r>
            <a:r>
              <a:rPr lang="cs-CZ" sz="13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mozková,</a:t>
            </a:r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3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mezimozek</a:t>
            </a:r>
            <a:r>
              <a:rPr lang="cs-CZ" sz="13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3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sz="13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mozek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4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3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mozeček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5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3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prodloužená mícha</a:t>
            </a:r>
            <a:endParaRPr lang="cs-CZ" sz="13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804858" y="1380721"/>
            <a:ext cx="3803585" cy="455019"/>
          </a:xfrm>
          <a:prstGeom prst="roundRect">
            <a:avLst/>
          </a:prstGeom>
          <a:gradFill flip="none" rotWithShape="1">
            <a:gsLst>
              <a:gs pos="0">
                <a:srgbClr val="308406">
                  <a:shade val="30000"/>
                  <a:satMod val="115000"/>
                </a:srgbClr>
              </a:gs>
              <a:gs pos="50000">
                <a:srgbClr val="308406">
                  <a:shade val="67500"/>
                  <a:satMod val="115000"/>
                </a:srgbClr>
              </a:gs>
              <a:gs pos="100000">
                <a:srgbClr val="308406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solidFill>
              <a:schemeClr val="tx2"/>
            </a:solidFill>
          </a:ln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řídícím orgánem </a:t>
            </a:r>
            <a:r>
              <a:rPr lang="cs-CZ" sz="13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MOZEK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uložený </a:t>
            </a:r>
            <a:r>
              <a:rPr lang="cs-CZ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 mozkovně, v mozkomíšním moku (ochrana před nárazy a otřesy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3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27" grpId="0" animBg="1"/>
      <p:bldP spid="28" grpId="0" animBg="1"/>
      <p:bldP spid="33" grpId="0" animBg="1"/>
      <p:bldP spid="37" grpId="0" animBg="1"/>
      <p:bldP spid="38" grpId="0" animBg="1"/>
      <p:bldP spid="41" grpId="0" animBg="1"/>
      <p:bldP spid="42" grpId="0" animBg="1"/>
      <p:bldP spid="43" grpId="0" animBg="1"/>
      <p:bldP spid="44" grpId="0" animBg="1"/>
      <p:bldP spid="58" grpId="0" animBg="1"/>
      <p:bldP spid="16" grpId="0" animBg="1"/>
      <p:bldP spid="17" grpId="0" animBg="1"/>
      <p:bldP spid="18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2130" y="480067"/>
            <a:ext cx="400806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251520" y="1071927"/>
            <a:ext cx="2304256" cy="34769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Doplň chybějící části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51520" y="1572022"/>
            <a:ext cx="3456384" cy="347695"/>
          </a:xfrm>
          <a:prstGeom prst="round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Mozek je uložen v _____________.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51520" y="2012569"/>
            <a:ext cx="5832648" cy="347695"/>
          </a:xfrm>
          <a:prstGeom prst="round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Kůže se skládá ze dvou částí z _____________ a ____________.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0" y="2499742"/>
            <a:ext cx="8352928" cy="347695"/>
          </a:xfrm>
          <a:prstGeom prst="round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Páteř savců má 5 částí: ___________, ___________, ___________, __________ a _________.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51520" y="2931790"/>
            <a:ext cx="8568952" cy="347695"/>
          </a:xfrm>
          <a:prstGeom prst="round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Vylučování přebytečných a škodlivých látek z těla zajišťují ____________ filtrováním _________.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27906" y="3354056"/>
            <a:ext cx="6072286" cy="347695"/>
          </a:xfrm>
          <a:prstGeom prst="round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Krev je do srdce vedena _____________ a ze srdce ____________.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227906" y="3783028"/>
            <a:ext cx="4632126" cy="347695"/>
          </a:xfrm>
          <a:prstGeom prst="round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Dýchání a výživu plodu zajištuje _____________.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251520" y="4203102"/>
            <a:ext cx="7488832" cy="347695"/>
          </a:xfrm>
          <a:prstGeom prst="roundRect">
            <a:avLst/>
          </a:prstGeom>
          <a:gradFill flip="none" rotWithShape="1">
            <a:gsLst>
              <a:gs pos="0">
                <a:srgbClr val="C4D42C">
                  <a:shade val="30000"/>
                  <a:satMod val="115000"/>
                </a:srgbClr>
              </a:gs>
              <a:gs pos="50000">
                <a:srgbClr val="C4D42C">
                  <a:shade val="67500"/>
                  <a:satMod val="115000"/>
                </a:srgbClr>
              </a:gs>
              <a:gs pos="100000">
                <a:srgbClr val="C4D42C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K přidržování, popř. usmrcování potravy (kořisti) slouží zuby zvané _____________.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23528" y="4644331"/>
            <a:ext cx="8640960" cy="483517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mozkovně, 2. pokožky a škáry, 3. krční, hrudní, bederní, křížová, ocasní, 4. ledviny, krve, 5. žilami, tepnami, 6. placenta, 7. špičáky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865723" y="945497"/>
            <a:ext cx="1032309" cy="473025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smysly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Přímá spojnice 29"/>
          <p:cNvCxnSpPr>
            <a:stCxn id="90" idx="1"/>
            <a:endCxn id="11" idx="4"/>
          </p:cNvCxnSpPr>
          <p:nvPr/>
        </p:nvCxnSpPr>
        <p:spPr>
          <a:xfrm flipV="1">
            <a:off x="71963" y="1418522"/>
            <a:ext cx="1309915" cy="206900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>
            <a:stCxn id="89" idx="0"/>
            <a:endCxn id="11" idx="4"/>
          </p:cNvCxnSpPr>
          <p:nvPr/>
        </p:nvCxnSpPr>
        <p:spPr>
          <a:xfrm flipH="1" flipV="1">
            <a:off x="1381878" y="1418522"/>
            <a:ext cx="396904" cy="111944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>
            <a:stCxn id="64" idx="1"/>
            <a:endCxn id="11" idx="4"/>
          </p:cNvCxnSpPr>
          <p:nvPr/>
        </p:nvCxnSpPr>
        <p:spPr>
          <a:xfrm flipH="1" flipV="1">
            <a:off x="1381878" y="1418522"/>
            <a:ext cx="1808977" cy="136566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>
            <a:stCxn id="43" idx="1"/>
            <a:endCxn id="11" idx="4"/>
          </p:cNvCxnSpPr>
          <p:nvPr/>
        </p:nvCxnSpPr>
        <p:spPr>
          <a:xfrm flipH="1" flipV="1">
            <a:off x="1381878" y="1418522"/>
            <a:ext cx="1956313" cy="44855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>
            <a:stCxn id="27" idx="1"/>
            <a:endCxn id="11" idx="4"/>
          </p:cNvCxnSpPr>
          <p:nvPr/>
        </p:nvCxnSpPr>
        <p:spPr>
          <a:xfrm flipH="1">
            <a:off x="1381878" y="1047804"/>
            <a:ext cx="3190121" cy="37071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aoblený obdélník 24"/>
          <p:cNvSpPr/>
          <p:nvPr/>
        </p:nvSpPr>
        <p:spPr>
          <a:xfrm>
            <a:off x="323276" y="3992130"/>
            <a:ext cx="3149511" cy="1016340"/>
          </a:xfrm>
          <a:prstGeom prst="roundRect">
            <a:avLst/>
          </a:prstGeom>
          <a:solidFill>
            <a:srgbClr val="FFFF99"/>
          </a:solidFill>
          <a:ln w="57150">
            <a:solidFill>
              <a:srgbClr val="81376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řezost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doba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od oplodnění do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porodu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řeček -16 dní, myš - 23 dní,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kočka - 56 dní, pes - 63 dní,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kráva  -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290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dní, slon - 21 měsíců.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887171" y="3487526"/>
            <a:ext cx="2138346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léčné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produkují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mléko, prvotní výživa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mláďat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571999" y="601528"/>
            <a:ext cx="4176465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300" b="1" u="sng" dirty="0" smtClean="0">
                <a:latin typeface="Times New Roman" pitchFamily="18" charset="0"/>
                <a:cs typeface="Times New Roman" pitchFamily="18" charset="0"/>
              </a:rPr>
              <a:t>čich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b="1" i="1" u="sng" dirty="0" err="1">
                <a:latin typeface="Times New Roman" pitchFamily="18" charset="0"/>
                <a:cs typeface="Times New Roman" pitchFamily="18" charset="0"/>
              </a:rPr>
              <a:t>nejdůl</a:t>
            </a:r>
            <a:r>
              <a:rPr lang="cs-CZ" sz="1300" b="1" i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300" b="1" i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300" b="1" i="1" u="sng" dirty="0" smtClean="0">
                <a:latin typeface="Times New Roman" pitchFamily="18" charset="0"/>
                <a:cs typeface="Times New Roman" pitchFamily="18" charset="0"/>
              </a:rPr>
              <a:t>myslový </a:t>
            </a:r>
            <a:r>
              <a:rPr lang="cs-CZ" sz="1300" b="1" u="sng" dirty="0" smtClean="0">
                <a:latin typeface="Times New Roman" pitchFamily="18" charset="0"/>
                <a:cs typeface="Times New Roman" pitchFamily="18" charset="0"/>
              </a:rPr>
              <a:t>orgán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pro většinu savců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čichové buňky vedoucí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informace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do mozku</a:t>
            </a:r>
          </a:p>
          <a:p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- ve sliznici v nosní dutině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slouží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k vyhledávání potravy, partnera, obraně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,...</a:t>
            </a:r>
            <a:endParaRPr lang="cs-CZ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56" y="636602"/>
            <a:ext cx="707750" cy="674762"/>
          </a:xfrm>
          <a:prstGeom prst="rect">
            <a:avLst/>
          </a:prstGeom>
        </p:spPr>
      </p:pic>
      <p:sp>
        <p:nvSpPr>
          <p:cNvPr id="43" name="TextovéPole 42"/>
          <p:cNvSpPr txBox="1"/>
          <p:nvPr/>
        </p:nvSpPr>
        <p:spPr>
          <a:xfrm>
            <a:off x="3338191" y="1520829"/>
            <a:ext cx="5719532" cy="6924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300" b="1" u="sng" dirty="0" smtClean="0">
                <a:latin typeface="Times New Roman" pitchFamily="18" charset="0"/>
                <a:cs typeface="Times New Roman" pitchFamily="18" charset="0"/>
              </a:rPr>
              <a:t>sluch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300" b="1" i="1" u="sng" dirty="0" smtClean="0">
                <a:latin typeface="Times New Roman" pitchFamily="18" charset="0"/>
                <a:cs typeface="Times New Roman" pitchFamily="18" charset="0"/>
              </a:rPr>
              <a:t>nejsložitější </a:t>
            </a:r>
            <a:r>
              <a:rPr lang="cs-CZ" sz="1300" b="1" u="sng" dirty="0" smtClean="0">
                <a:latin typeface="Times New Roman" pitchFamily="18" charset="0"/>
                <a:cs typeface="Times New Roman" pitchFamily="18" charset="0"/>
              </a:rPr>
              <a:t>ústrojí</a:t>
            </a:r>
            <a:endParaRPr lang="cs-CZ" sz="13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zvuk zachycuje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různě utvořený </a:t>
            </a:r>
            <a:r>
              <a:rPr lang="cs-CZ" sz="1300" b="1" i="1" dirty="0">
                <a:latin typeface="Times New Roman" pitchFamily="18" charset="0"/>
                <a:cs typeface="Times New Roman" pitchFamily="18" charset="0"/>
              </a:rPr>
              <a:t>boltec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zpracovává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jej </a:t>
            </a:r>
            <a:r>
              <a:rPr lang="cs-CZ" sz="1300" i="1" dirty="0">
                <a:latin typeface="Times New Roman" pitchFamily="18" charset="0"/>
                <a:cs typeface="Times New Roman" pitchFamily="18" charset="0"/>
              </a:rPr>
              <a:t>vnitřní část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 sluch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. ústrojí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uložená v </a:t>
            </a:r>
            <a:r>
              <a:rPr lang="cs-CZ" sz="1300" b="1" i="1" dirty="0">
                <a:latin typeface="Times New Roman" pitchFamily="18" charset="0"/>
                <a:cs typeface="Times New Roman" pitchFamily="18" charset="0"/>
              </a:rPr>
              <a:t>kosti skalní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lebce</a:t>
            </a:r>
            <a:endParaRPr lang="cs-CZ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Documents and Settings\burian.ZSNASTRANI\Local Settings\Temporary Internet Files\Content.IE5\NMZJJ9RX\MP90042270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490" y="1418522"/>
            <a:ext cx="690177" cy="89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ovéPole 63"/>
          <p:cNvSpPr txBox="1"/>
          <p:nvPr/>
        </p:nvSpPr>
        <p:spPr>
          <a:xfrm>
            <a:off x="3190855" y="2237882"/>
            <a:ext cx="5818728" cy="10926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300" b="1" u="sng" dirty="0" smtClean="0">
                <a:latin typeface="Times New Roman" pitchFamily="18" charset="0"/>
                <a:cs typeface="Times New Roman" pitchFamily="18" charset="0"/>
              </a:rPr>
              <a:t>zrak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        - predátoři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lovci - oči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vedle sebe směrem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dopředu - 		           vytváří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obraz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	         X kořist - oči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po stranách, každé oko vytváří svůj obraz </a:t>
            </a:r>
            <a:endParaRPr lang="cs-CZ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                                   ═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&gt; nedokonalé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vidění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                                ×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širší zorné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pole ═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&gt; snadnější spatření útočníka </a:t>
            </a:r>
            <a:endParaRPr lang="cs-CZ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Obrázek 410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490" y="2499742"/>
            <a:ext cx="791416" cy="727692"/>
          </a:xfrm>
          <a:prstGeom prst="rect">
            <a:avLst/>
          </a:prstGeom>
        </p:spPr>
      </p:pic>
      <p:pic>
        <p:nvPicPr>
          <p:cNvPr id="4104" name="Obrázek 410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505" y="2245811"/>
            <a:ext cx="810380" cy="861455"/>
          </a:xfrm>
          <a:prstGeom prst="rect">
            <a:avLst/>
          </a:prstGeom>
        </p:spPr>
      </p:pic>
      <p:sp>
        <p:nvSpPr>
          <p:cNvPr id="89" name="TextovéPole 88"/>
          <p:cNvSpPr txBox="1"/>
          <p:nvPr/>
        </p:nvSpPr>
        <p:spPr>
          <a:xfrm>
            <a:off x="893245" y="2537964"/>
            <a:ext cx="1771073" cy="4924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300" b="1" u="sng" dirty="0" smtClean="0">
                <a:latin typeface="Times New Roman" pitchFamily="18" charset="0"/>
                <a:cs typeface="Times New Roman" pitchFamily="18" charset="0"/>
              </a:rPr>
              <a:t>chuť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- chuťové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buňky na jazyku v dutině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ústní</a:t>
            </a:r>
            <a:endParaRPr lang="cs-CZ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71963" y="3141277"/>
            <a:ext cx="4176465" cy="6924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300" b="1" u="sng" dirty="0" smtClean="0">
                <a:latin typeface="Times New Roman" pitchFamily="18" charset="0"/>
                <a:cs typeface="Times New Roman" pitchFamily="18" charset="0"/>
              </a:rPr>
              <a:t>hmat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– hmatové buňky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- v podstatě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všude </a:t>
            </a:r>
            <a:endParaRPr lang="cs-CZ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* V 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kůži jsou buňky pro vnímání teploty, tlaku a bolesti.</a:t>
            </a:r>
          </a:p>
          <a:p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Týrání zvířat je trestné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7" name="TextovéPole 126"/>
          <p:cNvSpPr txBox="1"/>
          <p:nvPr/>
        </p:nvSpPr>
        <p:spPr>
          <a:xfrm>
            <a:off x="6348162" y="4092839"/>
            <a:ext cx="711696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žlázy</a:t>
            </a:r>
            <a:endParaRPr lang="cs-C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ovéPole 127"/>
          <p:cNvSpPr txBox="1"/>
          <p:nvPr/>
        </p:nvSpPr>
        <p:spPr>
          <a:xfrm>
            <a:off x="4383184" y="3487526"/>
            <a:ext cx="1831005" cy="738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achové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- důl.pro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lov, obranu, vymezování území,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rozmnožování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ovéPole 128"/>
          <p:cNvSpPr txBox="1"/>
          <p:nvPr/>
        </p:nvSpPr>
        <p:spPr>
          <a:xfrm>
            <a:off x="4340272" y="4534227"/>
            <a:ext cx="2250522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otní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ochlazují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povrch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těla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ovéPole 129"/>
          <p:cNvSpPr txBox="1"/>
          <p:nvPr/>
        </p:nvSpPr>
        <p:spPr>
          <a:xfrm>
            <a:off x="6887171" y="4508034"/>
            <a:ext cx="2063080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mazové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udržují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pokožku mastnou 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pružnou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Přímá spojnice 132"/>
          <p:cNvCxnSpPr>
            <a:stCxn id="127" idx="1"/>
            <a:endCxn id="128" idx="3"/>
          </p:cNvCxnSpPr>
          <p:nvPr/>
        </p:nvCxnSpPr>
        <p:spPr>
          <a:xfrm flipH="1" flipV="1">
            <a:off x="6214189" y="3856858"/>
            <a:ext cx="133973" cy="38987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Přímá spojnice 135"/>
          <p:cNvCxnSpPr>
            <a:stCxn id="127" idx="0"/>
            <a:endCxn id="26" idx="1"/>
          </p:cNvCxnSpPr>
          <p:nvPr/>
        </p:nvCxnSpPr>
        <p:spPr>
          <a:xfrm flipV="1">
            <a:off x="6704010" y="3749136"/>
            <a:ext cx="183161" cy="34370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/>
          <p:cNvCxnSpPr>
            <a:stCxn id="127" idx="2"/>
            <a:endCxn id="129" idx="0"/>
          </p:cNvCxnSpPr>
          <p:nvPr/>
        </p:nvCxnSpPr>
        <p:spPr>
          <a:xfrm flipH="1">
            <a:off x="5465533" y="4400616"/>
            <a:ext cx="1238477" cy="13361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Přímá spojnice 137"/>
          <p:cNvCxnSpPr>
            <a:stCxn id="127" idx="3"/>
            <a:endCxn id="130" idx="1"/>
          </p:cNvCxnSpPr>
          <p:nvPr/>
        </p:nvCxnSpPr>
        <p:spPr>
          <a:xfrm flipH="1">
            <a:off x="6887171" y="4246728"/>
            <a:ext cx="172687" cy="52291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43" grpId="0" animBg="1"/>
      <p:bldP spid="64" grpId="0" animBg="1"/>
      <p:bldP spid="89" grpId="0" animBg="1"/>
      <p:bldP spid="90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28.7 CLIL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pPr algn="ctr"/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álný popisek 30"/>
          <p:cNvSpPr/>
          <p:nvPr/>
        </p:nvSpPr>
        <p:spPr>
          <a:xfrm>
            <a:off x="6257266" y="2500446"/>
            <a:ext cx="1879494" cy="815621"/>
          </a:xfrm>
          <a:prstGeom prst="wedgeEllipseCallout">
            <a:avLst>
              <a:gd name="adj1" fmla="val -120219"/>
              <a:gd name="adj2" fmla="val -26252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 are warm-blooded.</a:t>
            </a:r>
            <a:endParaRPr lang="en-US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álný popisek 32"/>
          <p:cNvSpPr/>
          <p:nvPr/>
        </p:nvSpPr>
        <p:spPr>
          <a:xfrm>
            <a:off x="1895128" y="573897"/>
            <a:ext cx="3447636" cy="1185453"/>
          </a:xfrm>
          <a:prstGeom prst="wedgeEllipseCallout">
            <a:avLst>
              <a:gd name="adj1" fmla="val 9380"/>
              <a:gd name="adj2" fmla="val 92056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Mammals feed their young with milk that females produce in modified sweat glands that are called mammary glands. </a:t>
            </a:r>
            <a:endParaRPr lang="en-US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válný popisek 34"/>
          <p:cNvSpPr/>
          <p:nvPr/>
        </p:nvSpPr>
        <p:spPr>
          <a:xfrm>
            <a:off x="251520" y="2127935"/>
            <a:ext cx="2124600" cy="936104"/>
          </a:xfrm>
          <a:prstGeom prst="wedgeEllipseCallout">
            <a:avLst>
              <a:gd name="adj1" fmla="val 86023"/>
              <a:gd name="adj2" fmla="val -826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There are about 5,000 species of living mammals. </a:t>
            </a:r>
            <a:endParaRPr lang="en-US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álný popisek 36"/>
          <p:cNvSpPr/>
          <p:nvPr/>
        </p:nvSpPr>
        <p:spPr>
          <a:xfrm>
            <a:off x="6012160" y="1059582"/>
            <a:ext cx="2124600" cy="936104"/>
          </a:xfrm>
          <a:prstGeom prst="wedgeEllipseCallout">
            <a:avLst>
              <a:gd name="adj1" fmla="val -98685"/>
              <a:gd name="adj2" fmla="val 94820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 have 3 middle ear bones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634712"/>
            <a:ext cx="1800200" cy="2508788"/>
          </a:xfrm>
          <a:prstGeom prst="rect">
            <a:avLst/>
          </a:prstGeom>
        </p:spPr>
      </p:pic>
      <p:sp>
        <p:nvSpPr>
          <p:cNvPr id="40" name="Oválný popisek 39"/>
          <p:cNvSpPr/>
          <p:nvPr/>
        </p:nvSpPr>
        <p:spPr>
          <a:xfrm>
            <a:off x="6732240" y="3896427"/>
            <a:ext cx="2124600" cy="936104"/>
          </a:xfrm>
          <a:prstGeom prst="wedgeEllipseCallout">
            <a:avLst>
              <a:gd name="adj1" fmla="val -148897"/>
              <a:gd name="adj2" fmla="val -160576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 are hairy.</a:t>
            </a:r>
            <a:endParaRPr lang="en-US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ál 40"/>
          <p:cNvSpPr/>
          <p:nvPr/>
        </p:nvSpPr>
        <p:spPr>
          <a:xfrm>
            <a:off x="3131840" y="2283718"/>
            <a:ext cx="1872208" cy="624539"/>
          </a:xfrm>
          <a:prstGeom prst="ellipse">
            <a:avLst/>
          </a:prstGeom>
          <a:gradFill flip="none" rotWithShape="1">
            <a:gsLst>
              <a:gs pos="0">
                <a:srgbClr val="308406">
                  <a:shade val="30000"/>
                  <a:satMod val="115000"/>
                </a:srgbClr>
              </a:gs>
              <a:gs pos="50000">
                <a:srgbClr val="308406">
                  <a:shade val="67500"/>
                  <a:satMod val="115000"/>
                </a:srgbClr>
              </a:gs>
              <a:gs pos="100000">
                <a:srgbClr val="30840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Mammals</a:t>
            </a:r>
          </a:p>
        </p:txBody>
      </p:sp>
      <p:sp>
        <p:nvSpPr>
          <p:cNvPr id="42" name="Oválný popisek 41"/>
          <p:cNvSpPr/>
          <p:nvPr/>
        </p:nvSpPr>
        <p:spPr>
          <a:xfrm>
            <a:off x="251520" y="3800838"/>
            <a:ext cx="3287216" cy="1249078"/>
          </a:xfrm>
          <a:prstGeom prst="wedgeEllipseCallout">
            <a:avLst>
              <a:gd name="adj1" fmla="val 64957"/>
              <a:gd name="adj2" fmla="val -120543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 are divided into three subclasses and about 26 orders (there is no consensus among biologists).</a:t>
            </a:r>
            <a:endParaRPr lang="en-US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995686"/>
            <a:ext cx="1640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1781" y="2427734"/>
            <a:ext cx="4398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876412"/>
              </p:ext>
            </p:extLst>
          </p:nvPr>
        </p:nvGraphicFramePr>
        <p:xfrm>
          <a:off x="2483768" y="521236"/>
          <a:ext cx="6565875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Poznej orgánovou soustavu a její hlavní orgán – filtrace krve, odvod škodlivých a přebytečných látek.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vylučovací, střevo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vylučovací, moč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vylučovací, ledvina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trávicí,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střevo</a:t>
                      </a:r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3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 vstřebávání živin do krve dochází v </a:t>
                      </a:r>
                      <a:r>
                        <a:rPr lang="cs-CZ" sz="1300" b="1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játrech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žaludku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tenkém střevu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tlustém střevu</a:t>
                      </a:r>
                      <a:endParaRPr lang="cs-CZ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Stálou tělní teplotu savcům zaručuje…</a:t>
                      </a:r>
                      <a:endParaRPr lang="cs-CZ" sz="13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tuková vrstva v kůži.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chlupy.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dokonalé dýchání a krevní oběh.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nemají stálou tělní teplotu.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3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Nejdůležitějším smyslem</a:t>
                      </a:r>
                      <a:r>
                        <a:rPr lang="cs-CZ" sz="1300" b="1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savců je </a:t>
                      </a:r>
                      <a:r>
                        <a:rPr lang="cs-CZ" sz="13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 </a:t>
                      </a:r>
                    </a:p>
                    <a:p>
                      <a:r>
                        <a:rPr lang="cs-CZ" sz="12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zrak</a:t>
                      </a:r>
                    </a:p>
                    <a:p>
                      <a:r>
                        <a:rPr lang="cs-CZ" sz="12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sluch</a:t>
                      </a:r>
                    </a:p>
                    <a:p>
                      <a:r>
                        <a:rPr lang="cs-CZ" sz="12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čich</a:t>
                      </a:r>
                    </a:p>
                    <a:p>
                      <a:r>
                        <a:rPr lang="cs-CZ" sz="12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chuť</a:t>
                      </a:r>
                      <a:endParaRPr lang="cs-CZ" sz="12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150" y="498603"/>
            <a:ext cx="4407833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419622"/>
            <a:ext cx="7056784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http://www.biolib.cz/cz/taxonimage/id2148/?taxonid=2287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cs.wikipedia.org/wiki/Soubor:Anatomy_and_physiology_of_animals_A_hair-cs.jpg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http://neviditelnypes.lidovky.cz/rozhlednik-spravne-krmeni-psu-a-kocek-2-dyk-/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p_zviretnik.asp?c=A081007_182226_p_zviretnik_dru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3)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cs.wikipedia.org/wiki/Anatomie_ko%C4%8Dky_dom%C3%A1c%C3%AD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http://www.hafici.cz/profily/fotografie/5401/4336/350321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6)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 </a:t>
            </a: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5922</TotalTime>
  <Words>1384</Words>
  <Application>Microsoft Office PowerPoint</Application>
  <PresentationFormat>Předvádění na obrazovce (16:9)</PresentationFormat>
  <Paragraphs>181</Paragraphs>
  <Slides>10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sady Office</vt:lpstr>
      <vt:lpstr>28.1 Savci – stavba těla</vt:lpstr>
      <vt:lpstr>28.2 Co už víš? </vt:lpstr>
      <vt:lpstr>28.3 Jaké další věci se dozvíme?</vt:lpstr>
      <vt:lpstr>28.4 Další části vnitřní stavby těla savců</vt:lpstr>
      <vt:lpstr>28.5 Procvičení a příklady</vt:lpstr>
      <vt:lpstr>28.6 Něco navíc pro šikovné</vt:lpstr>
      <vt:lpstr>28.7 CLIL</vt:lpstr>
      <vt:lpstr>28.8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Vít Průša</cp:lastModifiedBy>
  <cp:revision>417</cp:revision>
  <dcterms:created xsi:type="dcterms:W3CDTF">2010-10-18T18:21:56Z</dcterms:created>
  <dcterms:modified xsi:type="dcterms:W3CDTF">2019-02-21T14:54:51Z</dcterms:modified>
</cp:coreProperties>
</file>